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38"/>
  </p:notesMasterIdLst>
  <p:handoutMasterIdLst>
    <p:handoutMasterId r:id="rId39"/>
  </p:handoutMasterIdLst>
  <p:sldIdLst>
    <p:sldId id="2134804451" r:id="rId5"/>
    <p:sldId id="2147308138" r:id="rId6"/>
    <p:sldId id="2147308139" r:id="rId7"/>
    <p:sldId id="2147308140" r:id="rId8"/>
    <p:sldId id="2147308141" r:id="rId9"/>
    <p:sldId id="2147308142" r:id="rId10"/>
    <p:sldId id="2147308143" r:id="rId11"/>
    <p:sldId id="2147308144" r:id="rId12"/>
    <p:sldId id="2147308150" r:id="rId13"/>
    <p:sldId id="2147308151" r:id="rId14"/>
    <p:sldId id="2147308152" r:id="rId15"/>
    <p:sldId id="2147308153" r:id="rId16"/>
    <p:sldId id="2147308154" r:id="rId17"/>
    <p:sldId id="2147308155" r:id="rId18"/>
    <p:sldId id="2147308156" r:id="rId19"/>
    <p:sldId id="2147308157" r:id="rId20"/>
    <p:sldId id="2147308158" r:id="rId21"/>
    <p:sldId id="2147308159" r:id="rId22"/>
    <p:sldId id="2147308160" r:id="rId23"/>
    <p:sldId id="2147308161" r:id="rId24"/>
    <p:sldId id="2147308162" r:id="rId25"/>
    <p:sldId id="2147308163" r:id="rId26"/>
    <p:sldId id="2147308164" r:id="rId27"/>
    <p:sldId id="2147308165" r:id="rId28"/>
    <p:sldId id="2147308166" r:id="rId29"/>
    <p:sldId id="2147308145" r:id="rId30"/>
    <p:sldId id="2147308146" r:id="rId31"/>
    <p:sldId id="2147308147" r:id="rId32"/>
    <p:sldId id="2147308148" r:id="rId33"/>
    <p:sldId id="2147308149" r:id="rId34"/>
    <p:sldId id="2147308137" r:id="rId35"/>
    <p:sldId id="2147308135" r:id="rId36"/>
    <p:sldId id="513" r:id="rId37"/>
  </p:sldIdLst>
  <p:sldSz cx="14630400" cy="8229600"/>
  <p:notesSz cx="7772400" cy="141732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" userDrawn="1">
          <p15:clr>
            <a:srgbClr val="A4A3A4"/>
          </p15:clr>
        </p15:guide>
        <p15:guide id="2" orient="horz" pos="3768" userDrawn="1">
          <p15:clr>
            <a:srgbClr val="A4A3A4"/>
          </p15:clr>
        </p15:guide>
        <p15:guide id="3" orient="horz" pos="4512" userDrawn="1">
          <p15:clr>
            <a:srgbClr val="A4A3A4"/>
          </p15:clr>
        </p15:guide>
        <p15:guide id="4" orient="horz" pos="4872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36" userDrawn="1">
          <p15:clr>
            <a:srgbClr val="A4A3A4"/>
          </p15:clr>
        </p15:guide>
        <p15:guide id="9" pos="4488" userDrawn="1">
          <p15:clr>
            <a:srgbClr val="A4A3A4"/>
          </p15:clr>
        </p15:guide>
        <p15:guide id="10" pos="472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464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63666A"/>
    <a:srgbClr val="F9F048"/>
    <a:srgbClr val="FFCD00"/>
    <a:srgbClr val="D9DF23"/>
    <a:srgbClr val="666666"/>
    <a:srgbClr val="330072"/>
    <a:srgbClr val="60249E"/>
    <a:srgbClr val="1870B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AA39A-0D8D-43EC-8F96-56C0A7414FB8}" v="10" dt="2022-12-05T12:33:42.86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0702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552" y="102"/>
      </p:cViewPr>
      <p:guideLst>
        <p:guide orient="horz" pos="408"/>
        <p:guide orient="horz" pos="3768"/>
        <p:guide orient="horz" pos="4512"/>
        <p:guide orient="horz" pos="4872"/>
        <p:guide pos="7488"/>
        <p:guide pos="432"/>
        <p:guide pos="3024"/>
        <p:guide pos="3336"/>
        <p:guide pos="4488"/>
        <p:guide pos="4728"/>
        <p:guide pos="4752"/>
        <p:guide pos="5904"/>
        <p:guide pos="6192"/>
        <p:guide pos="8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 showGuides="1">
      <p:cViewPr varScale="1">
        <p:scale>
          <a:sx n="47" d="100"/>
          <a:sy n="47" d="100"/>
        </p:scale>
        <p:origin x="3810" y="72"/>
      </p:cViewPr>
      <p:guideLst>
        <p:guide orient="horz" pos="4464"/>
        <p:guide pos="244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limova, Alena (DXC Luxoft)" userId="607f0aa3-d0b3-4d0f-b985-23f99efadf34" providerId="ADAL" clId="{304AA39A-0D8D-43EC-8F96-56C0A7414FB8}"/>
    <pc:docChg chg="undo custSel modSld">
      <pc:chgData name="Shalimova, Alena (DXC Luxoft)" userId="607f0aa3-d0b3-4d0f-b985-23f99efadf34" providerId="ADAL" clId="{304AA39A-0D8D-43EC-8F96-56C0A7414FB8}" dt="2022-12-05T12:33:39.264" v="13" actId="14100"/>
      <pc:docMkLst>
        <pc:docMk/>
      </pc:docMkLst>
      <pc:sldChg chg="modSp">
        <pc:chgData name="Shalimova, Alena (DXC Luxoft)" userId="607f0aa3-d0b3-4d0f-b985-23f99efadf34" providerId="ADAL" clId="{304AA39A-0D8D-43EC-8F96-56C0A7414FB8}" dt="2022-12-05T12:31:49.377" v="4" actId="13900"/>
        <pc:sldMkLst>
          <pc:docMk/>
          <pc:sldMk cId="3938960628" sldId="2147308122"/>
        </pc:sldMkLst>
        <pc:spChg chg="mod">
          <ac:chgData name="Shalimova, Alena (DXC Luxoft)" userId="607f0aa3-d0b3-4d0f-b985-23f99efadf34" providerId="ADAL" clId="{304AA39A-0D8D-43EC-8F96-56C0A7414FB8}" dt="2022-12-05T12:31:49.377" v="4" actId="13900"/>
          <ac:spMkLst>
            <pc:docMk/>
            <pc:sldMk cId="3938960628" sldId="2147308122"/>
            <ac:spMk id="9" creationId="{FCC55B2C-0E07-4C08-9C00-2BEC4D43052E}"/>
          </ac:spMkLst>
        </pc:spChg>
      </pc:sldChg>
      <pc:sldChg chg="modSp mod">
        <pc:chgData name="Shalimova, Alena (DXC Luxoft)" userId="607f0aa3-d0b3-4d0f-b985-23f99efadf34" providerId="ADAL" clId="{304AA39A-0D8D-43EC-8F96-56C0A7414FB8}" dt="2022-12-05T12:33:39.264" v="13" actId="14100"/>
        <pc:sldMkLst>
          <pc:docMk/>
          <pc:sldMk cId="4126341280" sldId="2147308125"/>
        </pc:sldMkLst>
        <pc:graphicFrameChg chg="mod">
          <ac:chgData name="Shalimova, Alena (DXC Luxoft)" userId="607f0aa3-d0b3-4d0f-b985-23f99efadf34" providerId="ADAL" clId="{304AA39A-0D8D-43EC-8F96-56C0A7414FB8}" dt="2022-12-05T12:33:39.264" v="13" actId="14100"/>
          <ac:graphicFrameMkLst>
            <pc:docMk/>
            <pc:sldMk cId="4126341280" sldId="2147308125"/>
            <ac:graphicFrameMk id="2" creationId="{92BC7DCE-CB84-001C-0905-2396C9FEE66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561" y="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2024-02-14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838200" y="1063625"/>
            <a:ext cx="9448800" cy="5314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1800" y="6732270"/>
            <a:ext cx="6908800" cy="63779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561" y="13462080"/>
            <a:ext cx="3368040" cy="70866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92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348480-8DC8-404A-8F21-4C636018319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3662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0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1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3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2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71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5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2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Open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5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1" y="386372"/>
            <a:ext cx="3330465" cy="1370974"/>
          </a:xfrm>
          <a:prstGeom prst="rect">
            <a:avLst/>
          </a:prstGeom>
        </p:spPr>
      </p:pic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2" y="2539999"/>
            <a:ext cx="8869678" cy="4996181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3105150"/>
            <a:ext cx="7353431" cy="225636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1" y="5741670"/>
            <a:ext cx="735343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47" name="Group 3">
            <a:extLst>
              <a:ext uri="{FF2B5EF4-FFF2-40B4-BE49-F238E27FC236}">
                <a16:creationId xmlns:a16="http://schemas.microsoft.com/office/drawing/2014/main" id="{762EE022-1F6B-450F-B24D-390EF321A15C}"/>
              </a:ext>
            </a:extLst>
          </p:cNvPr>
          <p:cNvGrpSpPr/>
          <p:nvPr userDrawn="1"/>
        </p:nvGrpSpPr>
        <p:grpSpPr>
          <a:xfrm>
            <a:off x="578864" y="7694125"/>
            <a:ext cx="4266251" cy="275663"/>
            <a:chOff x="5180309" y="7580771"/>
            <a:chExt cx="4266251" cy="275663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F803F650-FBCD-42E2-8B97-A662198F68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 err="1"/>
                <a:t>Luxoft</a:t>
              </a:r>
              <a:r>
                <a:rPr lang="en-GB" sz="1100" dirty="0"/>
                <a:t>, A DXC Technology Company. All rights reserved. </a:t>
              </a:r>
              <a:endParaRPr lang="en-US" sz="1100" dirty="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232004B2-78EE-4410-9C0B-C34CEEB570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/>
                <a:t>©</a:t>
              </a:r>
              <a:endParaRPr lang="en-US" sz="1100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B22AF4F2-A215-41CD-ACC7-74D9C27199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1100" smtClean="0"/>
                <a:t>2024</a:t>
              </a:fld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6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2024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EF389A70-6BE4-4539-B55B-7C4D7A98A6DE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© 2021 Luxoft, A DXC Technology Company. All rights reserved. </a:t>
            </a:r>
            <a:endParaRPr lang="en-US" sz="1100" dirty="0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2024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695325" y="2057398"/>
            <a:ext cx="11201400" cy="32004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2057400"/>
            <a:ext cx="9931400" cy="320040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400" y="5686106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685800" y="639764"/>
            <a:ext cx="8314499" cy="6538910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985" y="2117489"/>
            <a:ext cx="7217229" cy="2545080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985" y="4830209"/>
            <a:ext cx="721722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2024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7561481"/>
            <a:ext cx="2468880" cy="279976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2024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5" name="Grafika 44">
            <a:extLst>
              <a:ext uri="{FF2B5EF4-FFF2-40B4-BE49-F238E27FC236}">
                <a16:creationId xmlns:a16="http://schemas.microsoft.com/office/drawing/2014/main" id="{66672ADE-1A7C-4849-9479-C260091363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618" y="7413169"/>
            <a:ext cx="1107462" cy="456361"/>
          </a:xfrm>
          <a:prstGeom prst="rect">
            <a:avLst/>
          </a:prstGeom>
        </p:spPr>
      </p:pic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6DBCA8F0-0A02-4BCC-A073-37F44B998011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© 2021 Luxoft, A DXC Technology Company. All rights reserved.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273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2024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42164"/>
            <a:ext cx="10414000" cy="2229067"/>
          </a:xfrm>
        </p:spPr>
        <p:txBody>
          <a:bodyPr anchor="ctr" anchorCtr="0">
            <a:noAutofit/>
          </a:bodyPr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620877"/>
            <a:ext cx="104139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XC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">
            <a:extLst>
              <a:ext uri="{FF2B5EF4-FFF2-40B4-BE49-F238E27FC236}">
                <a16:creationId xmlns:a16="http://schemas.microsoft.com/office/drawing/2014/main" id="{A4740BAF-E55C-41B4-9D8F-20EFCB1D9DF5}"/>
              </a:ext>
            </a:extLst>
          </p:cNvPr>
          <p:cNvGrpSpPr/>
          <p:nvPr userDrawn="1"/>
        </p:nvGrpSpPr>
        <p:grpSpPr>
          <a:xfrm>
            <a:off x="10018061" y="7718602"/>
            <a:ext cx="4266251" cy="275663"/>
            <a:chOff x="5180309" y="7580771"/>
            <a:chExt cx="4266251" cy="275663"/>
          </a:xfrm>
        </p:grpSpPr>
        <p:sp>
          <p:nvSpPr>
            <p:cNvPr id="41" name="Footer Placeholder 4">
              <a:extLst>
                <a:ext uri="{FF2B5EF4-FFF2-40B4-BE49-F238E27FC236}">
                  <a16:creationId xmlns:a16="http://schemas.microsoft.com/office/drawing/2014/main" id="{CD5E5A76-CF93-42B9-8734-9AB6DE5B0C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 err="1"/>
                <a:t>Luxoft</a:t>
              </a:r>
              <a:r>
                <a:rPr lang="en-GB" sz="1100" dirty="0"/>
                <a:t>, A DXC Technology Company. All rights reserved. </a:t>
              </a:r>
              <a:endParaRPr lang="en-US" sz="1100" dirty="0"/>
            </a:p>
          </p:txBody>
        </p:sp>
        <p:sp>
          <p:nvSpPr>
            <p:cNvPr id="42" name="Footer Placeholder 4">
              <a:extLst>
                <a:ext uri="{FF2B5EF4-FFF2-40B4-BE49-F238E27FC236}">
                  <a16:creationId xmlns:a16="http://schemas.microsoft.com/office/drawing/2014/main" id="{7BDC4FD3-2E2A-4492-B9D5-AB7815CA649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/>
                <a:t>©</a:t>
              </a:r>
              <a:endParaRPr lang="en-US" sz="1100" dirty="0"/>
            </a:p>
          </p:txBody>
        </p:sp>
        <p:sp>
          <p:nvSpPr>
            <p:cNvPr id="43" name="Footer Placeholder 4">
              <a:extLst>
                <a:ext uri="{FF2B5EF4-FFF2-40B4-BE49-F238E27FC236}">
                  <a16:creationId xmlns:a16="http://schemas.microsoft.com/office/drawing/2014/main" id="{B322C845-80D4-4B00-9745-E7328F5B142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1100" smtClean="0"/>
                <a:t>2024</a:t>
              </a:fld>
              <a:endParaRPr lang="en-US" sz="1100" dirty="0"/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29" y="2865012"/>
            <a:ext cx="6072142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685800" y="2057400"/>
            <a:ext cx="11201400" cy="32004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99" y="2057401"/>
            <a:ext cx="9931400" cy="3181087"/>
          </a:xfrm>
        </p:spPr>
        <p:txBody>
          <a:bodyPr anchor="ctr" anchorCtr="0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399" y="5678701"/>
            <a:ext cx="993139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rgbClr val="63666F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7" name="Group 3">
            <a:extLst>
              <a:ext uri="{FF2B5EF4-FFF2-40B4-BE49-F238E27FC236}">
                <a16:creationId xmlns:a16="http://schemas.microsoft.com/office/drawing/2014/main" id="{DE6920B9-1B18-4AAA-A252-B3117674BB8F}"/>
              </a:ext>
            </a:extLst>
          </p:cNvPr>
          <p:cNvGrpSpPr/>
          <p:nvPr userDrawn="1"/>
        </p:nvGrpSpPr>
        <p:grpSpPr>
          <a:xfrm>
            <a:off x="578864" y="7694125"/>
            <a:ext cx="4266251" cy="275663"/>
            <a:chOff x="5180309" y="7580771"/>
            <a:chExt cx="4266251" cy="275663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CA92D7E5-6F65-456D-9A3D-FCAD414A494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 err="1"/>
                <a:t>Luxoft</a:t>
              </a:r>
              <a:r>
                <a:rPr lang="en-GB" sz="1100" dirty="0"/>
                <a:t>, A DXC Technology Company. All rights reserved. </a:t>
              </a:r>
              <a:endParaRPr lang="en-US" sz="1100" dirty="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724BEABC-BAED-4312-9129-04D5019508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/>
                <a:t>©</a:t>
              </a:r>
              <a:endParaRPr lang="en-US" sz="1100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433FE2B0-5CFF-4E89-A998-BC955907CBF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1100" smtClean="0"/>
                <a:t>2024</a:t>
              </a:fld>
              <a:endParaRPr lang="en-US" sz="11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1" y="386372"/>
            <a:ext cx="3330465" cy="13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56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8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8" y="7219681"/>
            <a:ext cx="2048690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39764"/>
            <a:ext cx="10660075" cy="673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6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5CFA0CD-A27F-476D-BD29-3BD429637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1312863"/>
            <a:ext cx="8393113" cy="56673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b="1"/>
            </a:lvl2pPr>
            <a:lvl3pPr marL="0" indent="0">
              <a:buNone/>
              <a:defRPr b="1"/>
            </a:lvl3pPr>
            <a:lvl4pPr marL="228600" indent="0">
              <a:buNone/>
              <a:defRPr b="1"/>
            </a:lvl4pPr>
            <a:lvl5pPr marL="457200" indent="0">
              <a:buNone/>
              <a:defRPr b="1"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368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85800" y="639764"/>
            <a:ext cx="13258800" cy="673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7ADE17-58DF-4F78-8452-C5F930DB85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1312863"/>
            <a:ext cx="8393113" cy="56673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b="1"/>
            </a:lvl2pPr>
            <a:lvl3pPr marL="0" indent="0">
              <a:buNone/>
              <a:defRPr b="1"/>
            </a:lvl3pPr>
            <a:lvl4pPr marL="228600" indent="0">
              <a:buNone/>
              <a:defRPr b="1"/>
            </a:lvl4pPr>
            <a:lvl5pPr marL="457200" indent="0">
              <a:buNone/>
              <a:defRPr b="1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823DCD43-01E3-4C9B-A321-BD077CEFECE1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E74202-F698-4A1E-AFC0-589F570DF2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639764"/>
            <a:ext cx="13258800" cy="673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sp>
        <p:nvSpPr>
          <p:cNvPr id="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4F952D9C-702C-4059-991B-14F6693E33C3}"/>
              </a:ext>
            </a:extLst>
          </p:cNvPr>
          <p:cNvSpPr/>
          <p:nvPr userDrawn="1"/>
        </p:nvSpPr>
        <p:spPr>
          <a:xfrm rot="10800000">
            <a:off x="11477625" y="-3"/>
            <a:ext cx="3152768" cy="776048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3EB9873-1B7F-460E-97AE-22CA9D9A76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715750" y="1"/>
            <a:ext cx="2601384" cy="776046"/>
          </a:xfrm>
        </p:spPr>
        <p:txBody>
          <a:bodyPr anchor="ctr" anchorCtr="0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 marL="457200" indent="-228600">
              <a:buFont typeface="Arial" pitchFamily="34" charset="0"/>
              <a:buChar char="–"/>
              <a:defRPr sz="1400"/>
            </a:lvl4pPr>
            <a:lvl5pPr marL="685800" indent="-228600">
              <a:buFont typeface="Arial" pitchFamily="34" charset="0"/>
              <a:buChar char="–"/>
              <a:defRPr sz="1400"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5CBE55C-D5CB-4483-8D90-3F01D8869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1312863"/>
            <a:ext cx="8393113" cy="566737"/>
          </a:xfrm>
        </p:spPr>
        <p:txBody>
          <a:bodyPr>
            <a:normAutofit/>
          </a:bodyPr>
          <a:lstStyle>
            <a:lvl1pPr>
              <a:defRPr sz="2400" b="1"/>
            </a:lvl1pPr>
            <a:lvl2pPr>
              <a:defRPr b="1"/>
            </a:lvl2pPr>
            <a:lvl3pPr marL="0" indent="0">
              <a:buNone/>
              <a:defRPr b="1"/>
            </a:lvl3pPr>
            <a:lvl4pPr marL="228600" indent="0">
              <a:buNone/>
              <a:defRPr b="1"/>
            </a:lvl4pPr>
            <a:lvl5pPr marL="457200" indent="0">
              <a:buNone/>
              <a:defRPr b="1"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86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400">
                <a:solidFill>
                  <a:schemeClr val="accent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" y="7219681"/>
            <a:ext cx="2048690" cy="843336"/>
          </a:xfrm>
          <a:prstGeom prst="rect">
            <a:avLst/>
          </a:prstGeom>
        </p:spPr>
      </p:pic>
      <p:sp>
        <p:nvSpPr>
          <p:cNvPr id="5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799" y="2057399"/>
            <a:ext cx="13258799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D2479C33-2277-4E92-90DB-43557A4995C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5618" y="7413169"/>
            <a:ext cx="1107462" cy="456361"/>
          </a:xfrm>
          <a:prstGeom prst="rect">
            <a:avLst/>
          </a:prstGeom>
        </p:spPr>
      </p:pic>
      <p:grpSp>
        <p:nvGrpSpPr>
          <p:cNvPr id="46" name="Group 3">
            <a:extLst>
              <a:ext uri="{FF2B5EF4-FFF2-40B4-BE49-F238E27FC236}">
                <a16:creationId xmlns:a16="http://schemas.microsoft.com/office/drawing/2014/main" id="{C275E6D4-B984-4881-B7B2-CD1DEF748372}"/>
              </a:ext>
            </a:extLst>
          </p:cNvPr>
          <p:cNvGrpSpPr/>
          <p:nvPr userDrawn="1"/>
        </p:nvGrpSpPr>
        <p:grpSpPr>
          <a:xfrm>
            <a:off x="5180309" y="7580771"/>
            <a:ext cx="4266251" cy="275663"/>
            <a:chOff x="5180309" y="7580771"/>
            <a:chExt cx="4266251" cy="275663"/>
          </a:xfrm>
        </p:grpSpPr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7FC4F38E-D5AC-4504-AC96-61037A8E878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 err="1"/>
                <a:t>Luxoft</a:t>
              </a:r>
              <a:r>
                <a:rPr lang="en-GB" sz="1100" dirty="0"/>
                <a:t>, A DXC Technology Company. All rights reserved. </a:t>
              </a:r>
              <a:endParaRPr lang="en-US" sz="1100" dirty="0"/>
            </a:p>
          </p:txBody>
        </p:sp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19261DF6-C15E-4B53-9A4C-8E30F16201A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100" dirty="0"/>
                <a:t>©</a:t>
              </a:r>
              <a:endParaRPr lang="en-US" sz="1100" dirty="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02A202FD-8D7A-4668-A375-A311ECE987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1100" smtClean="0"/>
                <a:t>2024</a:t>
              </a:fld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761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7" r:id="rId11"/>
    <p:sldLayoutId id="2147483852" r:id="rId12"/>
    <p:sldLayoutId id="2147483853" r:id="rId13"/>
    <p:sldLayoutId id="214748385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68400" y="3600083"/>
            <a:ext cx="7353431" cy="2256367"/>
          </a:xfrm>
        </p:spPr>
        <p:txBody>
          <a:bodyPr/>
          <a:lstStyle/>
          <a:p>
            <a:br>
              <a:rPr lang="ru-RU" altLang="ru-RU" dirty="0"/>
            </a:br>
            <a:r>
              <a:rPr lang="ru-RU" dirty="0">
                <a:ea typeface="+mj-lt"/>
                <a:cs typeface="+mj-lt"/>
              </a:rPr>
              <a:t>Module </a:t>
            </a:r>
            <a:r>
              <a:rPr lang="en-US" dirty="0">
                <a:ea typeface="+mj-lt"/>
                <a:cs typeface="+mj-lt"/>
              </a:rPr>
              <a:t>1</a:t>
            </a:r>
            <a:r>
              <a:rPr lang="ru-RU" dirty="0">
                <a:ea typeface="+mj-lt"/>
                <a:cs typeface="+mj-lt"/>
              </a:rPr>
              <a:t>: </a:t>
            </a:r>
            <a:r>
              <a:rPr lang="en-US" dirty="0">
                <a:ea typeface="+mj-lt"/>
                <a:cs typeface="+mj-lt"/>
              </a:rPr>
              <a:t>Introduction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68401" y="3442428"/>
            <a:ext cx="7353431" cy="914400"/>
          </a:xfrm>
        </p:spPr>
        <p:txBody>
          <a:bodyPr/>
          <a:lstStyle/>
          <a:p>
            <a:r>
              <a:rPr lang="en-US" dirty="0"/>
              <a:t>JVA-083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1168401" y="6338028"/>
            <a:ext cx="7353431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463040" rtl="0" eaLnBrk="1" latinLnBrk="0" hangingPunct="1">
              <a:spcBef>
                <a:spcPts val="0"/>
              </a:spcBef>
              <a:buFontTx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31520" indent="0" algn="ctr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63040" indent="0" algn="ctr" defTabSz="1463040" rtl="0" eaLnBrk="1" latinLnBrk="0" hangingPunct="1">
              <a:spcBef>
                <a:spcPts val="12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9456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92608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60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38912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12064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852160" indent="0" algn="ctr" defTabSz="1463040" rtl="0" eaLnBrk="1" latinLnBrk="0" hangingPunct="1">
              <a:spcBef>
                <a:spcPts val="600"/>
              </a:spcBef>
              <a:buFont typeface="Arial" pitchFamily="34" charset="0"/>
              <a:buNone/>
              <a:tabLst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3636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specify some requirements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3E40E8-9E3B-3EBB-197B-E8792A4CC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Let’s build a message broker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We do not know how many producers there will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We will have </a:t>
            </a:r>
            <a:r>
              <a:rPr lang="en-US" sz="2400" dirty="0"/>
              <a:t>multiple consumers </a:t>
            </a:r>
            <a:r>
              <a:rPr lang="en-US" sz="2400" b="0" dirty="0"/>
              <a:t>fetching messages for various different purposes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We expect </a:t>
            </a:r>
            <a:r>
              <a:rPr lang="en-US" sz="2400" dirty="0"/>
              <a:t>A LOT of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consumers will be mainly interested in </a:t>
            </a:r>
            <a:r>
              <a:rPr lang="en-US" sz="2400" dirty="0"/>
              <a:t>reading data in sequential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The consumers might be concerned about reading data </a:t>
            </a:r>
            <a:r>
              <a:rPr lang="en-US" sz="2400" dirty="0"/>
              <a:t>in the same order </a:t>
            </a:r>
            <a:r>
              <a:rPr lang="en-US" sz="2400" b="0" dirty="0"/>
              <a:t>it was produced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We need the product to </a:t>
            </a:r>
            <a:r>
              <a:rPr lang="en-US" sz="2400" dirty="0"/>
              <a:t>scale</a:t>
            </a:r>
            <a:r>
              <a:rPr lang="en-US" sz="2400" b="0" dirty="0"/>
              <a:t> well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/>
              <a:t>We need the product to be </a:t>
            </a:r>
            <a:r>
              <a:rPr lang="en-US" sz="2400" dirty="0"/>
              <a:t>durable</a:t>
            </a:r>
            <a:r>
              <a:rPr lang="en-US" sz="2400" b="0" dirty="0"/>
              <a:t> and </a:t>
            </a:r>
            <a:r>
              <a:rPr lang="en-US" sz="2400" dirty="0"/>
              <a:t>resilient</a:t>
            </a:r>
          </a:p>
        </p:txBody>
      </p:sp>
    </p:spTree>
    <p:extLst>
      <p:ext uri="{BB962C8B-B14F-4D97-AF65-F5344CB8AC3E}">
        <p14:creationId xmlns:p14="http://schemas.microsoft.com/office/powerpoint/2010/main" val="27857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&gt; file &gt; consumer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3B84944-3C3D-0BCB-934D-966A34D5A1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19" y="2057400"/>
            <a:ext cx="1271556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keep track of processing position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125DAAE-7A06-71BA-3104-F4CE50165E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22" y="2057400"/>
            <a:ext cx="13143956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3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model implemented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389D9C-C2DC-37DB-D4A8-730EB0BAA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24" y="2057400"/>
            <a:ext cx="1070215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2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delete data eventually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23DF3655-D417-13D7-4933-365C30A5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7569"/>
            <a:ext cx="13258800" cy="47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Introducing partitions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4FA3956-0F01-7526-409B-BCB125957D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73" y="2057400"/>
            <a:ext cx="10060054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9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A9D79C-5E5A-3208-738B-1947973228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47" y="2057400"/>
            <a:ext cx="8952306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consumer failures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E1DB4657-D838-B7F1-8838-98F3C7D00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72" y="2057400"/>
            <a:ext cx="9165456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12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Rebalance process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8E86AD9-92EA-9A04-827F-0F4B925CBB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3" y="2057400"/>
            <a:ext cx="9544194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8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have too many consumers?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41C88A4-DA2A-AF56-FA0A-E2D3FC1B06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376" y="2057400"/>
            <a:ext cx="838364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6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566C7-D75C-AD8D-4C7C-D66481C694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Asynchronous messages passing</a:t>
            </a: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 your own Kafka</a:t>
            </a:r>
            <a:r>
              <a:rPr lang="en-US" sz="2400" b="0" dirty="0"/>
              <a:t> </a:t>
            </a:r>
            <a:br>
              <a:rPr lang="en-US" sz="2400" b="0" dirty="0"/>
            </a:br>
            <a:r>
              <a:rPr lang="en-US" sz="2400" b="0" dirty="0"/>
              <a:t>Get to know all most important features/</a:t>
            </a:r>
            <a:r>
              <a:rPr lang="en-US" sz="2400" b="0" dirty="0" err="1"/>
              <a:t>behaviour</a:t>
            </a: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 tools and Web UI</a:t>
            </a:r>
            <a:br>
              <a:rPr lang="en-US" sz="2400" b="0" dirty="0"/>
            </a:br>
            <a:r>
              <a:rPr lang="en-US" sz="2400" b="0" dirty="0"/>
              <a:t>Interact with Kafka without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 Client API</a:t>
            </a:r>
            <a:br>
              <a:rPr lang="en-US" sz="2400" dirty="0"/>
            </a:br>
            <a:r>
              <a:rPr lang="en-US" sz="2400" b="0" dirty="0"/>
              <a:t>Use Kafka client library to create fundamental messaging patterns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695D15-2959-DF91-D02E-13BDC8C59A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AVRO + Schema Registry</a:t>
            </a:r>
            <a:br>
              <a:rPr lang="en-US" sz="2400" b="0" dirty="0"/>
            </a:br>
            <a:r>
              <a:rPr lang="en-US" sz="2400" b="0" dirty="0"/>
              <a:t>Why is managing message formats crucial in any Kafka enabled project?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Spring for Kafka </a:t>
            </a:r>
            <a:br>
              <a:rPr lang="en-US" sz="2400" b="0" dirty="0"/>
            </a:br>
            <a:r>
              <a:rPr lang="en-US" sz="2400" b="0" dirty="0"/>
              <a:t>Make Kafka programming fun and professional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Kafka Streams </a:t>
            </a:r>
            <a:br>
              <a:rPr lang="en-US" sz="2400" b="0" dirty="0"/>
            </a:br>
            <a:r>
              <a:rPr lang="en-US" sz="2400" b="0" dirty="0"/>
              <a:t>An introduction to event streaming world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01DC5B-1AC2-E17C-3E32-551141A773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501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Kafka does not delete data right away…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can create multiple consumer groups!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7EB48B8-65C1-83BB-C770-C0B55CF39C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49" y="2057400"/>
            <a:ext cx="8115502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processing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…or stateless but retaining message order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F270D68-8992-4661-91FD-0FB3F91FB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7295"/>
            <a:ext cx="13258800" cy="37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processing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3328" name="Picture 16">
            <a:extLst>
              <a:ext uri="{FF2B5EF4-FFF2-40B4-BE49-F238E27FC236}">
                <a16:creationId xmlns:a16="http://schemas.microsoft.com/office/drawing/2014/main" id="{294CB808-985B-181E-DEA0-9694FE5732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65" y="2057400"/>
            <a:ext cx="1032327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processing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ED43CFCA-228F-E7A8-0036-800E50133F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7" y="2057400"/>
            <a:ext cx="12513625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8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producers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FA826D24-69CD-69F5-9A31-6AC6435F40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75" y="2057400"/>
            <a:ext cx="1126425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8A0553-F022-1E40-890B-B8CA221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Resillency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1BE925-E1F4-DFF1-FBB7-A1797995D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37204B-B1A6-D7A4-5AF7-D61614E2B694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6414" name="Picture 30">
            <a:extLst>
              <a:ext uri="{FF2B5EF4-FFF2-40B4-BE49-F238E27FC236}">
                <a16:creationId xmlns:a16="http://schemas.microsoft.com/office/drawing/2014/main" id="{83E88B69-936C-F48E-3B55-F049938AB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46" y="2057400"/>
            <a:ext cx="8291588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6" name="Picture 32">
            <a:extLst>
              <a:ext uri="{FF2B5EF4-FFF2-40B4-BE49-F238E27FC236}">
                <a16:creationId xmlns:a16="http://schemas.microsoft.com/office/drawing/2014/main" id="{BEED7FF8-2B90-A07D-FA70-54187547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3004" y="5502275"/>
            <a:ext cx="16668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3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77CDFA-6573-EE62-58FF-0049F2CEB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 setup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50981D-C75B-E6D1-4EFA-02490F159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171C8D-829B-BFD2-0D97-CE1ECAF11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1596231"/>
            <a:ext cx="11315700" cy="44196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Kafka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Let’s use containers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E2734-F37A-161E-0855-36B9F4028AE3}"/>
              </a:ext>
            </a:extLst>
          </p:cNvPr>
          <p:cNvSpPr txBox="1"/>
          <p:nvPr/>
        </p:nvSpPr>
        <p:spPr>
          <a:xfrm>
            <a:off x="5509260" y="6512849"/>
            <a:ext cx="859862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TIP: </a:t>
            </a:r>
            <a:r>
              <a:rPr lang="en-US" sz="2000" dirty="0"/>
              <a:t>you need to run those commands in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projectdir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&gt;/_cluster</a:t>
            </a:r>
            <a:r>
              <a:rPr lang="en-US" sz="2000" dirty="0"/>
              <a:t> directory. This is where the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docker-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compose.yml</a:t>
            </a:r>
            <a:r>
              <a:rPr lang="en-US" sz="2000" dirty="0"/>
              <a:t> file is.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D4F9A1-D69A-AC10-C001-F20F6E1B8E63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9594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8456-2E47-8A59-1B42-C8562809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result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2EC48F-56EC-84FA-77E1-DDC21AAB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9" y="2994732"/>
            <a:ext cx="13258800" cy="224013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B8F9E-7757-55D4-28FE-2F698E300C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0B266E0-653E-E471-AA88-ABE02627B8A5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1423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8456-2E47-8A59-1B42-C8562809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my Kafka tools?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B8F9E-7757-55D4-28FE-2F698E300C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Inside the Kafka container…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DA729-7A44-6493-90BF-0F76FDA1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79600"/>
            <a:ext cx="9067800" cy="933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EDC56-26F9-B7AE-1DAB-79BDB6DD1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8" y="2813050"/>
            <a:ext cx="9067800" cy="4572000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A7D4802-93BC-2898-CBD4-A0EF269F2F3B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886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566C7-D75C-AD8D-4C7C-D66481C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IntelliJ IDEA </a:t>
            </a:r>
            <a:r>
              <a:rPr lang="en-US" sz="2400" b="0" dirty="0"/>
              <a:t>(preferably Ultimate)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HTTP Client </a:t>
            </a:r>
            <a:r>
              <a:rPr lang="en-US" sz="2400" b="0" dirty="0"/>
              <a:t>(IDEA Ultimate, Postman, curl)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Java</a:t>
            </a:r>
            <a:r>
              <a:rPr lang="en-US" sz="2400" b="0" dirty="0"/>
              <a:t> 17-19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Podman</a:t>
            </a:r>
            <a:r>
              <a:rPr lang="en-US" sz="2400" b="0" dirty="0"/>
              <a:t> (ASL license) / Docker (only for participants with commercial license)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3455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8456-2E47-8A59-1B42-C8562809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Kafka management UI?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9B8F9E-7757-55D4-28FE-2F698E300C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800" y="1312863"/>
            <a:ext cx="8876211" cy="56673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Kafka by itself does not provide one. We will be using an external open source product called AKHQ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CBDE8-3A06-C21E-5A22-5104D6CA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6780"/>
            <a:ext cx="8876211" cy="5154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4A804-CA0E-7716-A836-EBB148B844EF}"/>
              </a:ext>
            </a:extLst>
          </p:cNvPr>
          <p:cNvSpPr txBox="1"/>
          <p:nvPr/>
        </p:nvSpPr>
        <p:spPr>
          <a:xfrm>
            <a:off x="6283235" y="7522420"/>
            <a:ext cx="714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NOTE: </a:t>
            </a:r>
            <a:r>
              <a:rPr lang="en-US" sz="2000" dirty="0"/>
              <a:t>Expect a plethora of different UIs on different projects.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4C7606D-65B6-EF32-C45A-D8CD405FE312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448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ext Box 115">
            <a:extLst>
              <a:ext uri="{FF2B5EF4-FFF2-40B4-BE49-F238E27FC236}">
                <a16:creationId xmlns:a16="http://schemas.microsoft.com/office/drawing/2014/main" id="{AE73D340-2581-4F46-8033-5D3536AD2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31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685800" y="2076233"/>
            <a:ext cx="10414000" cy="2229067"/>
          </a:xfrm>
          <a:prstGeom prst="rect">
            <a:avLst/>
          </a:prstGeom>
        </p:spPr>
        <p:txBody>
          <a:bodyPr anchor="ctr"/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8" y="7219681"/>
            <a:ext cx="2048690" cy="8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Please share your feedback.</a:t>
            </a:r>
            <a:br>
              <a:rPr lang="en-US" dirty="0"/>
            </a:br>
            <a:r>
              <a:rPr lang="en-US" dirty="0"/>
              <a:t>Your opinion is important to us!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006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 passing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9964482-A896-F603-997B-3A36208B2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4676503"/>
            <a:ext cx="13258799" cy="250217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dirty="0"/>
              <a:t>Asynchronous message passing is a messaging model where messages are sent and received </a:t>
            </a:r>
            <a:r>
              <a:rPr lang="en-US" sz="2400" dirty="0">
                <a:solidFill>
                  <a:schemeClr val="accent1"/>
                </a:solidFill>
              </a:rPr>
              <a:t>independently</a:t>
            </a:r>
            <a:r>
              <a:rPr lang="en-US" sz="2400" b="0" dirty="0"/>
              <a:t> of time, meaning the </a:t>
            </a:r>
            <a:r>
              <a:rPr lang="en-US" sz="2400" dirty="0">
                <a:solidFill>
                  <a:schemeClr val="accent1"/>
                </a:solidFill>
              </a:rPr>
              <a:t>sender does not wait</a:t>
            </a:r>
            <a:r>
              <a:rPr lang="en-US" sz="2400" b="0" dirty="0"/>
              <a:t> for an immediate response from the receiver. Instead, the sender continues its processing, and the </a:t>
            </a:r>
            <a:r>
              <a:rPr lang="en-US" sz="2400" dirty="0">
                <a:solidFill>
                  <a:schemeClr val="accent1"/>
                </a:solidFill>
              </a:rPr>
              <a:t>receiver handles the message when it's ready</a:t>
            </a:r>
            <a:r>
              <a:rPr lang="en-US" sz="2400" b="0" dirty="0"/>
              <a:t>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E9DAB9A-EFAB-7E8B-349E-55A9C1F69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12B1739-366B-E9AB-9F30-A84CD26F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160" y="3133724"/>
            <a:ext cx="74580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 passing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566C7-D75C-AD8D-4C7C-D66481C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Loose coupling</a:t>
            </a:r>
            <a:br>
              <a:rPr lang="en-US" sz="2400" dirty="0"/>
            </a:br>
            <a:r>
              <a:rPr lang="en-US" sz="2400" b="0" dirty="0"/>
              <a:t>Asynchronous messaging decouples the sender and receiver, as they don't need to be aware of each other's state or availability in real-time. This loose coupling makes it easier to modify or replace components without affecting the overall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Improved Responsiveness</a:t>
            </a:r>
            <a:br>
              <a:rPr lang="en-US" sz="2400" b="0" dirty="0"/>
            </a:br>
            <a:r>
              <a:rPr lang="en-US" sz="2400" b="0" dirty="0"/>
              <a:t>Asynchronous messaging allows systems to remain responsive even when handling time-consuming tasks. The sender can continue processing other tasks while waiting for a response, ensuring that the system doesn't block.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Scalability</a:t>
            </a:r>
            <a:br>
              <a:rPr lang="en-US" sz="2400" b="0" dirty="0"/>
            </a:br>
            <a:r>
              <a:rPr lang="en-US" sz="2400" b="0" dirty="0"/>
              <a:t>Asynchronous systems can handle a large number of concurrent requests more efficiently than synchronous systems. This scalability is essential for applications with varying workloads or high traffic.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Advantages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91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message passing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0566C7-D75C-AD8D-4C7C-D66481C6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Enhanced Availability</a:t>
            </a:r>
            <a:br>
              <a:rPr lang="en-US" sz="2400" dirty="0"/>
            </a:br>
            <a:r>
              <a:rPr lang="en-US" sz="2400" b="0" dirty="0"/>
              <a:t>Systems that use asynchronous messaging can be designed to have higher availability since components can continue processing even if some parts of the system are temporarily unavailable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Buffering</a:t>
            </a:r>
            <a:br>
              <a:rPr lang="en-US" sz="2400" b="0" dirty="0"/>
            </a:br>
            <a:r>
              <a:rPr lang="en-US" sz="2400" b="0" dirty="0"/>
              <a:t>Messages can be buffered in a queue until the receiver is ready to process them. This feature helps manage bursts of incoming requests without overwhelming the system and allows for smoother handling of traffic spikes.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Advantages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019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messaging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D1CF5-2954-C012-E503-5A9A87531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400" y="2755900"/>
            <a:ext cx="11277600" cy="3724275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874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2B66D-C925-42DD-1989-D52D572C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Publish/subscribe messaging model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BE6CD-7FEE-2193-812F-3ACFCF4539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66E609-A361-06F7-6CEF-F2C5F03FC848}"/>
              </a:ext>
            </a:extLst>
          </p:cNvPr>
          <p:cNvSpPr txBox="1">
            <a:spLocks/>
          </p:cNvSpPr>
          <p:nvPr/>
        </p:nvSpPr>
        <p:spPr>
          <a:xfrm>
            <a:off x="11715750" y="1"/>
            <a:ext cx="2601384" cy="776046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dirty="0">
                <a:solidFill>
                  <a:schemeClr val="bg1"/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B380AA-5389-6BE0-C06E-CB5F583FE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1162" y="2755900"/>
            <a:ext cx="11268075" cy="3724275"/>
          </a:xfrm>
        </p:spPr>
      </p:pic>
    </p:spTree>
    <p:extLst>
      <p:ext uri="{BB962C8B-B14F-4D97-AF65-F5344CB8AC3E}">
        <p14:creationId xmlns:p14="http://schemas.microsoft.com/office/powerpoint/2010/main" val="30527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77CDFA-6573-EE62-58FF-0049F2CEB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your own Kafka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B50981D-C75B-E6D1-4EFA-02490F159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DXC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Luxoft_Powerpoint_template+manual_Dec_2021" id="{29F1CA3D-50C0-4110-A821-0F77721E1386}" vid="{25BC799D-1736-4F7D-8187-0710C620F8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85759C4F30514AA1546D4FDCEC3CF1" ma:contentTypeVersion="18" ma:contentTypeDescription="Create a new document." ma:contentTypeScope="" ma:versionID="7e75811bbd23b238b7a3509e6ba8a1c6">
  <xsd:schema xmlns:xsd="http://www.w3.org/2001/XMLSchema" xmlns:xs="http://www.w3.org/2001/XMLSchema" xmlns:p="http://schemas.microsoft.com/office/2006/metadata/properties" xmlns:ns2="447c2993-ad71-4527-9aff-70d2cd651966" xmlns:ns3="cd35c876-aafd-4110-b926-8e924b76e3a6" xmlns:ns4="168e0357-5b39-4600-91c2-bfff6e896513" targetNamespace="http://schemas.microsoft.com/office/2006/metadata/properties" ma:root="true" ma:fieldsID="e17e85bb73ff15e2bb082ac51a48e3e6" ns2:_="" ns3:_="" ns4:_="">
    <xsd:import namespace="447c2993-ad71-4527-9aff-70d2cd651966"/>
    <xsd:import namespace="cd35c876-aafd-4110-b926-8e924b76e3a6"/>
    <xsd:import namespace="168e0357-5b39-4600-91c2-bfff6e8965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MediaServiceMetadata" minOccurs="0"/>
                <xsd:element ref="ns3:MediaServiceFastMetadata" minOccurs="0"/>
                <xsd:element ref="ns2:SharedWithDetail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c2993-ad71-4527-9aff-70d2cd651966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list="UserInfo" ma:SharePointGroup="0" ma:internalName="SharedWithUsers" ma:readOnly="tru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5c876-aafd-4110-b926-8e924b76e3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6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8f211cb-e08d-4e65-a875-32590ca7bb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e0357-5b39-4600-91c2-bfff6e89651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a00e36e-3d62-44df-b6a9-06560a85f158}" ma:internalName="TaxCatchAll" ma:showField="CatchAllData" ma:web="447c2993-ad71-4527-9aff-70d2cd651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d35c876-aafd-4110-b926-8e924b76e3a6">
      <Terms xmlns="http://schemas.microsoft.com/office/infopath/2007/PartnerControls"/>
    </lcf76f155ced4ddcb4097134ff3c332f>
    <TaxCatchAll xmlns="168e0357-5b39-4600-91c2-bfff6e8965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F3B988-3070-4D9B-BAB8-B9670FE83E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c2993-ad71-4527-9aff-70d2cd651966"/>
    <ds:schemaRef ds:uri="cd35c876-aafd-4110-b926-8e924b76e3a6"/>
    <ds:schemaRef ds:uri="168e0357-5b39-4600-91c2-bfff6e8965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0B601F-1F4D-46C9-90D2-8B075905F6D3}">
  <ds:schemaRefs>
    <ds:schemaRef ds:uri="447c2993-ad71-4527-9aff-70d2cd651966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d35c876-aafd-4110-b926-8e924b76e3a6"/>
    <ds:schemaRef ds:uri="http://www.w3.org/XML/1998/namespace"/>
    <ds:schemaRef ds:uri="168e0357-5b39-4600-91c2-bfff6e896513"/>
  </ds:schemaRefs>
</ds:datastoreItem>
</file>

<file path=customXml/itemProps3.xml><?xml version="1.0" encoding="utf-8"?>
<ds:datastoreItem xmlns:ds="http://schemas.openxmlformats.org/officeDocument/2006/customXml" ds:itemID="{71BEE685-D058-427C-9735-7E4218DFD1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</TotalTime>
  <Words>665</Words>
  <Application>Microsoft Office PowerPoint</Application>
  <PresentationFormat>Custom</PresentationFormat>
  <Paragraphs>107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Consolas</vt:lpstr>
      <vt:lpstr>Open Sans</vt:lpstr>
      <vt:lpstr>1_DXC</vt:lpstr>
      <vt:lpstr> Module 1: Introduction</vt:lpstr>
      <vt:lpstr>Agenda</vt:lpstr>
      <vt:lpstr>Prerequisites</vt:lpstr>
      <vt:lpstr>Asynchronous message passing</vt:lpstr>
      <vt:lpstr>Asynchronous message passing</vt:lpstr>
      <vt:lpstr>Asynchronous message passing</vt:lpstr>
      <vt:lpstr>Point-to-point messaging model</vt:lpstr>
      <vt:lpstr>Publish/subscribe messaging model</vt:lpstr>
      <vt:lpstr>Build your own Kafka</vt:lpstr>
      <vt:lpstr>Let’s specify some requirements</vt:lpstr>
      <vt:lpstr>Producer &gt; file &gt; consumer</vt:lpstr>
      <vt:lpstr>We need to keep track of processing position</vt:lpstr>
      <vt:lpstr>Publish/subscribe model implemented</vt:lpstr>
      <vt:lpstr>We need to delete data eventually</vt:lpstr>
      <vt:lpstr>Point-to-point model</vt:lpstr>
      <vt:lpstr>Consumer group</vt:lpstr>
      <vt:lpstr>Handling consumer failures</vt:lpstr>
      <vt:lpstr>Rebalance process</vt:lpstr>
      <vt:lpstr>What if we have too many consumers?</vt:lpstr>
      <vt:lpstr>If Kafka does not delete data right away…</vt:lpstr>
      <vt:lpstr>Stateful processing</vt:lpstr>
      <vt:lpstr>Stateful processing</vt:lpstr>
      <vt:lpstr>Stateful processing</vt:lpstr>
      <vt:lpstr>Multiple producers</vt:lpstr>
      <vt:lpstr>Resillency</vt:lpstr>
      <vt:lpstr>Infra setup</vt:lpstr>
      <vt:lpstr>Starting up Kafka</vt:lpstr>
      <vt:lpstr>Check the result</vt:lpstr>
      <vt:lpstr>Where are my Kafka tools?</vt:lpstr>
      <vt:lpstr>Is there a Kafka management UI?</vt:lpstr>
      <vt:lpstr>PowerPoint Presentation</vt:lpstr>
      <vt:lpstr>Thank you!</vt:lpstr>
      <vt:lpstr>PowerPoint Presentation</vt:lpstr>
    </vt:vector>
  </TitlesOfParts>
  <Manager/>
  <Company>Luxoft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training  course title</dc:title>
  <dc:subject/>
  <dc:creator>Mishenko, Andrii</dc:creator>
  <cp:keywords/>
  <dc:description/>
  <cp:lastModifiedBy>Gawron, Leszek (DXC Luxoft)</cp:lastModifiedBy>
  <cp:revision>45</cp:revision>
  <dcterms:created xsi:type="dcterms:W3CDTF">2022-06-01T11:26:12Z</dcterms:created>
  <dcterms:modified xsi:type="dcterms:W3CDTF">2024-02-14T12:44:22Z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0x0101008685759C4F30514AA1546D4FDCEC3CF1</vt:lpwstr>
  </property>
  <property fmtid="{D5CDD505-2E9C-101B-9397-08002B2CF9AE}" pid="3" name="MediaServiceImageTags">
    <vt:lpwstr/>
  </property>
</Properties>
</file>